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50C2F8B-3BDD-4432-9EFA-A0BE5B0170D1}">
          <p14:sldIdLst>
            <p14:sldId id="256"/>
            <p14:sldId id="257"/>
            <p14:sldId id="258"/>
            <p14:sldId id="260"/>
            <p14:sldId id="261"/>
            <p14:sldId id="262"/>
            <p14:sldId id="263"/>
            <p14:sldId id="264"/>
            <p14:sldId id="266"/>
            <p14:sldId id="268"/>
            <p14:sldId id="269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A198C9-EE21-4A25-AC71-320A512F529C}" v="1" dt="2023-05-23T22:51:57.3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rar Fahim" userId="762215b1e2557f41" providerId="LiveId" clId="{DEA198C9-EE21-4A25-AC71-320A512F529C}"/>
    <pc:docChg chg="custSel modSld">
      <pc:chgData name="Abrar Fahim" userId="762215b1e2557f41" providerId="LiveId" clId="{DEA198C9-EE21-4A25-AC71-320A512F529C}" dt="2023-05-23T23:08:09.572" v="5" actId="1076"/>
      <pc:docMkLst>
        <pc:docMk/>
      </pc:docMkLst>
      <pc:sldChg chg="modSp mod">
        <pc:chgData name="Abrar Fahim" userId="762215b1e2557f41" providerId="LiveId" clId="{DEA198C9-EE21-4A25-AC71-320A512F529C}" dt="2023-05-23T22:52:14.357" v="0" actId="313"/>
        <pc:sldMkLst>
          <pc:docMk/>
          <pc:sldMk cId="1244068692" sldId="257"/>
        </pc:sldMkLst>
        <pc:spChg chg="mod">
          <ac:chgData name="Abrar Fahim" userId="762215b1e2557f41" providerId="LiveId" clId="{DEA198C9-EE21-4A25-AC71-320A512F529C}" dt="2023-05-23T22:52:14.357" v="0" actId="313"/>
          <ac:spMkLst>
            <pc:docMk/>
            <pc:sldMk cId="1244068692" sldId="257"/>
            <ac:spMk id="3" creationId="{C291D7E7-72CA-7F5F-679B-79A03973A396}"/>
          </ac:spMkLst>
        </pc:spChg>
      </pc:sldChg>
      <pc:sldChg chg="addSp modSp mod">
        <pc:chgData name="Abrar Fahim" userId="762215b1e2557f41" providerId="LiveId" clId="{DEA198C9-EE21-4A25-AC71-320A512F529C}" dt="2023-05-23T23:08:09.572" v="5" actId="1076"/>
        <pc:sldMkLst>
          <pc:docMk/>
          <pc:sldMk cId="4154012172" sldId="269"/>
        </pc:sldMkLst>
        <pc:spChg chg="add mod">
          <ac:chgData name="Abrar Fahim" userId="762215b1e2557f41" providerId="LiveId" clId="{DEA198C9-EE21-4A25-AC71-320A512F529C}" dt="2023-05-23T23:08:09.572" v="5" actId="1076"/>
          <ac:spMkLst>
            <pc:docMk/>
            <pc:sldMk cId="4154012172" sldId="269"/>
            <ac:spMk id="4" creationId="{0FB6642D-A676-9B3E-89B5-2A91FBC897B3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28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67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25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6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41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32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21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7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8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9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7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5/23/2023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38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adafruit.com/product/182" TargetMode="External"/><Relationship Id="rId4" Type="http://schemas.openxmlformats.org/officeDocument/2006/relationships/hyperlink" Target="https://components101.com/modules/ad8232-ecg-modul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adafruit.com/product/1899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amazon.com/Founder-Expansion-Antenna-Compatible-Accessories/dp/B0BS8M84WK?pd_rd_w=X2sfF&amp;content-id=amzn1.sym.724fac2e-0491-4f7a-a10d-2221f9a8bc9a&amp;pf_rd_p=724fac2e-0491-4f7a-a10d-2221f9a8bc9a&amp;pf_rd_r=P1AB6VBWGQWY86WZEQHX&amp;pd_rd_wg=95Mr4&amp;pd_rd_r=cebec95c-2764-4bff-bbaf-006129847ba3&amp;pd_rd_i=B0BS8M84WK&amp;psc=1&amp;ref_=pd_bap_d_grid_rp_0_1_ec_i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CE494-674C-3076-39B6-52A556F9A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015" y="3636603"/>
            <a:ext cx="4431820" cy="2717064"/>
          </a:xfrm>
        </p:spPr>
        <p:txBody>
          <a:bodyPr anchor="t">
            <a:normAutofit/>
          </a:bodyPr>
          <a:lstStyle/>
          <a:p>
            <a:r>
              <a:rPr lang="en-GB" sz="18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ECE-GY-9953: Advanced Project I </a:t>
            </a:r>
            <a:br>
              <a:rPr lang="en-GB" sz="1800" b="1" dirty="0">
                <a:solidFill>
                  <a:schemeClr val="bg2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Palatino Linotype" panose="02040502050505030304" pitchFamily="18" charset="0"/>
              </a:rPr>
            </a:br>
            <a:br>
              <a:rPr lang="en-GB" sz="1800" b="1" dirty="0">
                <a:solidFill>
                  <a:schemeClr val="bg2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Palatino Linotype" panose="02040502050505030304" pitchFamily="18" charset="0"/>
              </a:rPr>
            </a:br>
            <a:r>
              <a:rPr lang="en-GB" sz="14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Project Name: </a:t>
            </a:r>
            <a:r>
              <a:rPr lang="en-GB" sz="14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A Noble Approach To Detect Sudden Infant Death Syndrome (SIDS) And Monitor Environmental Parameters</a:t>
            </a:r>
            <a:br>
              <a:rPr lang="en-GB" sz="1400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</a:br>
            <a:br>
              <a:rPr lang="en-GB" sz="1400" dirty="0">
                <a:solidFill>
                  <a:schemeClr val="bg2"/>
                </a:solidFill>
                <a:effectLst/>
                <a:latin typeface="Palatino Linotype" panose="02040502050505030304" pitchFamily="18" charset="0"/>
                <a:ea typeface="Calibri" panose="020F0502020204030204" pitchFamily="34" charset="0"/>
                <a:cs typeface="Palatino Linotype" panose="02040502050505030304" pitchFamily="18" charset="0"/>
              </a:rPr>
            </a:br>
            <a:r>
              <a:rPr lang="en-GB" sz="14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Submitted To: </a:t>
            </a:r>
            <a:r>
              <a:rPr lang="en-GB" sz="14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Professor Ivan Selesnick</a:t>
            </a:r>
            <a:br>
              <a:rPr lang="en-GB" sz="1400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</a:br>
            <a:r>
              <a:rPr lang="en-GB" sz="14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Submitted By: </a:t>
            </a:r>
            <a:r>
              <a:rPr lang="en-GB" sz="14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Abrar Fahim</a:t>
            </a:r>
            <a:br>
              <a:rPr lang="en-GB" sz="1400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</a:br>
            <a:r>
              <a:rPr lang="en-GB" sz="14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NetID: </a:t>
            </a:r>
            <a:r>
              <a:rPr lang="en-GB" sz="14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af4175</a:t>
            </a:r>
            <a:br>
              <a:rPr lang="en-GB" sz="1400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</a:br>
            <a:r>
              <a:rPr lang="en-GB" sz="1400" b="1" dirty="0">
                <a:solidFill>
                  <a:schemeClr val="bg2"/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semester: </a:t>
            </a:r>
            <a:r>
              <a:rPr lang="en-GB" sz="14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ea typeface="Calibri" panose="020F0502020204030204" pitchFamily="34" charset="0"/>
                <a:cs typeface="Palatino Linotype" panose="02040502050505030304" pitchFamily="18" charset="0"/>
              </a:rPr>
              <a:t>spring 2023</a:t>
            </a:r>
            <a:br>
              <a:rPr lang="en-GB" sz="14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GB" sz="1400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026DB-4969-10F9-D826-C707C5934D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0888" y="4598158"/>
            <a:ext cx="2923386" cy="1407961"/>
          </a:xfrm>
        </p:spPr>
        <p:txBody>
          <a:bodyPr anchor="b">
            <a:normAutofit fontScale="25000" lnSpcReduction="20000"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5600" b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Course Code: ECE-GY 9953</a:t>
            </a:r>
            <a:endParaRPr lang="en-GB" sz="56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5600" b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Advanced Project I</a:t>
            </a:r>
            <a:endParaRPr lang="en-GB" sz="56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5600" b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Submitted To: Professor Ivan Selesnick</a:t>
            </a:r>
            <a:endParaRPr lang="en-GB" sz="56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5600" b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Submitted by: </a:t>
            </a:r>
            <a:r>
              <a:rPr lang="en-GB" sz="5600" b="1" i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Abrar Fahim</a:t>
            </a:r>
            <a:endParaRPr lang="en-GB" sz="56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5600" b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net ID: </a:t>
            </a:r>
            <a:r>
              <a:rPr lang="en-GB" sz="5600" b="1" i="1" cap="small" spc="25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af4175</a:t>
            </a:r>
            <a:endParaRPr lang="en-GB" sz="56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endParaRPr lang="en-GB" sz="18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F107D92-0C7D-31F1-91F7-4E9A3E7F8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7" r="26595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916F33-E30D-FCA4-95AE-A289A137CD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398" y="547349"/>
            <a:ext cx="4519295" cy="254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069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68D6-1200-63F9-7C62-BECE1DBB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Actual circuitry and display</a:t>
            </a:r>
          </a:p>
        </p:txBody>
      </p:sp>
      <p:pic>
        <p:nvPicPr>
          <p:cNvPr id="4" name="Picture 3" descr="A picture containing cable, electrical wiring, electronics, electronic engineering&#10;&#10;Description automatically generated">
            <a:extLst>
              <a:ext uri="{FF2B5EF4-FFF2-40B4-BE49-F238E27FC236}">
                <a16:creationId xmlns:a16="http://schemas.microsoft.com/office/drawing/2014/main" id="{09B52A87-3D6E-AF18-32EC-C07694BC9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67" y="1682684"/>
            <a:ext cx="5670959" cy="4253219"/>
          </a:xfrm>
          <a:prstGeom prst="rect">
            <a:avLst/>
          </a:prstGeom>
        </p:spPr>
      </p:pic>
      <p:pic>
        <p:nvPicPr>
          <p:cNvPr id="5" name="Picture 4" descr="A screen shot of a cell phone&#10;&#10;Description automatically generated with low confidence">
            <a:extLst>
              <a:ext uri="{FF2B5EF4-FFF2-40B4-BE49-F238E27FC236}">
                <a16:creationId xmlns:a16="http://schemas.microsoft.com/office/drawing/2014/main" id="{D293B9AD-B1D0-5704-E19B-F88DDBCD5D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826" y="2140748"/>
            <a:ext cx="2237677" cy="29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73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E67A8-0FDA-1C72-8FDD-DD43A49C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Short System 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B6642D-A676-9B3E-89B5-2A91FBC897B3}"/>
              </a:ext>
            </a:extLst>
          </p:cNvPr>
          <p:cNvSpPr txBox="1"/>
          <p:nvPr/>
        </p:nvSpPr>
        <p:spPr>
          <a:xfrm>
            <a:off x="1351128" y="2897707"/>
            <a:ext cx="10481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https://drive.google.com/file/d/16V5U_YjRychQGawAvGgPgZe-52xghBGj/view?usp=sharing</a:t>
            </a:r>
          </a:p>
        </p:txBody>
      </p:sp>
    </p:spTree>
    <p:extLst>
      <p:ext uri="{BB962C8B-B14F-4D97-AF65-F5344CB8AC3E}">
        <p14:creationId xmlns:p14="http://schemas.microsoft.com/office/powerpoint/2010/main" val="415401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E1672-02A3-871C-0ADD-8153AA758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199" y="3005654"/>
            <a:ext cx="10691265" cy="1371030"/>
          </a:xfrm>
        </p:spPr>
        <p:txBody>
          <a:bodyPr>
            <a:normAutofit/>
          </a:bodyPr>
          <a:lstStyle/>
          <a:p>
            <a:pPr algn="ctr"/>
            <a:r>
              <a:rPr lang="en-GB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08146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20773-38CA-62DB-7AD3-20F756C78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What is </a:t>
            </a:r>
            <a:r>
              <a:rPr lang="en-GB" sz="4800" dirty="0" err="1"/>
              <a:t>sids</a:t>
            </a:r>
            <a:r>
              <a:rPr lang="en-GB" sz="4800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1D7E7-72CA-7F5F-679B-79A03973A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5"/>
            <a:ext cx="10691265" cy="3761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kern="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Sudden infant death syndrome (SIDS), sometimes known as "Cot death," is a paediatric phenomenon seen in infants less than a year old. Where unexpected death happens to a healthy-looking baby, usually during its sleep.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4406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DF72-E7E5-8C97-11A0-9F08D8510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behind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E408E-A5EB-A91C-F316-D7576A2D1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707108"/>
            <a:ext cx="10691265" cy="1737513"/>
          </a:xfrm>
        </p:spPr>
        <p:txBody>
          <a:bodyPr/>
          <a:lstStyle/>
          <a:p>
            <a:r>
              <a:rPr lang="en-GB" sz="2000" kern="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According to the National Health Services of the United Kingdom, around 200 babies die yearly from SIDS [1]. As the number is comparatively low not much effort has been given to find cure or prevention. Therefore there is a scope research and development in this sector of paediatric disease.</a:t>
            </a:r>
          </a:p>
          <a:p>
            <a:endParaRPr lang="en-GB" sz="2000" kern="0" dirty="0">
              <a:solidFill>
                <a:srgbClr val="1F2023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450FE9-A313-C44F-3347-2E426DB86667}"/>
              </a:ext>
            </a:extLst>
          </p:cNvPr>
          <p:cNvSpPr txBox="1"/>
          <p:nvPr/>
        </p:nvSpPr>
        <p:spPr>
          <a:xfrm>
            <a:off x="878007" y="5680100"/>
            <a:ext cx="10577014" cy="2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200" b="1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</a:t>
            </a:r>
            <a:r>
              <a:rPr lang="en-GB" sz="1200" i="1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"Sudden infant death syndrome </a:t>
            </a:r>
            <a:r>
              <a:rPr lang="en-GB" sz="1200" i="1" dirty="0" err="1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sids</a:t>
            </a:r>
            <a:r>
              <a:rPr lang="en-GB" sz="1200" i="1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."</a:t>
            </a:r>
            <a:r>
              <a:rPr lang="en-GB" sz="1200" b="1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Website: https://www.nhs.uk/conditions/sudden-infant-death-syndrome-sids/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67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FD5C7-9A7C-EB6E-2D5C-6155F4987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7111" y="909638"/>
            <a:ext cx="5014789" cy="13180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overview</a:t>
            </a:r>
          </a:p>
        </p:txBody>
      </p:sp>
      <p:pic>
        <p:nvPicPr>
          <p:cNvPr id="5" name="Picture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65F9C837-3A7C-B872-4053-016EA9409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241274"/>
            <a:ext cx="4976888" cy="43754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5100" y="723900"/>
            <a:ext cx="1600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B2F26-7F89-6E0B-C43E-797A6FF33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15014" y="2276474"/>
            <a:ext cx="5014790" cy="388502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The project is divided in to four core units</a:t>
            </a:r>
          </a:p>
          <a:p>
            <a:pPr marL="342900" marR="0" lvl="0" indent="-2286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Breathing Cycle Monitoring Unit</a:t>
            </a:r>
          </a:p>
          <a:p>
            <a:pPr marL="342900" marR="0" lvl="0" indent="-2286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Environmental Parameter Monitoring Unit</a:t>
            </a:r>
          </a:p>
          <a:p>
            <a:pPr marL="342900" marR="0" lvl="0" indent="-2286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Central Processing Unit</a:t>
            </a:r>
          </a:p>
          <a:p>
            <a:pPr marL="342900" marR="0" lvl="0" indent="-22860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Data Visualization, Connectivity, and Notification Unit </a:t>
            </a:r>
          </a:p>
        </p:txBody>
      </p:sp>
    </p:spTree>
    <p:extLst>
      <p:ext uri="{BB962C8B-B14F-4D97-AF65-F5344CB8AC3E}">
        <p14:creationId xmlns:p14="http://schemas.microsoft.com/office/powerpoint/2010/main" val="2374806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AB69E-0878-09FC-71F4-03DC35D0B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Breathing Cycle monitoring Unit</a:t>
            </a:r>
          </a:p>
        </p:txBody>
      </p:sp>
      <p:pic>
        <p:nvPicPr>
          <p:cNvPr id="6" name="Picture Placeholder 5" descr="A picture containing text, electronics, circuit, electronic engineering&#10;&#10;Description automatically generated">
            <a:extLst>
              <a:ext uri="{FF2B5EF4-FFF2-40B4-BE49-F238E27FC236}">
                <a16:creationId xmlns:a16="http://schemas.microsoft.com/office/drawing/2014/main" id="{1764D437-2AB8-514B-2465-C749BC313C2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6" r="7086"/>
          <a:stretch>
            <a:fillRect/>
          </a:stretch>
        </p:blipFill>
        <p:spPr>
          <a:xfrm>
            <a:off x="5183188" y="1066800"/>
            <a:ext cx="3635587" cy="28239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E599C1-6C1E-507E-A876-612679B9D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This unit contain the two most crucial components of this system which detects </a:t>
            </a:r>
            <a:r>
              <a:rPr lang="en-GB" dirty="0" err="1"/>
              <a:t>apnea</a:t>
            </a:r>
            <a:r>
              <a:rPr lang="en-GB" dirty="0"/>
              <a:t>:</a:t>
            </a:r>
          </a:p>
          <a:p>
            <a:pPr marL="342900" indent="-342900">
              <a:buAutoNum type="arabicPeriod"/>
            </a:pPr>
            <a:r>
              <a:rPr lang="en-GB" dirty="0"/>
              <a:t>AD8232 Heart Rate Monitoring Sensor</a:t>
            </a:r>
          </a:p>
          <a:p>
            <a:pPr marL="342900" indent="-342900">
              <a:buAutoNum type="arabicPeriod"/>
            </a:pPr>
            <a:r>
              <a:rPr lang="en-GB" dirty="0"/>
              <a:t>Long Flex Sensor</a:t>
            </a:r>
          </a:p>
        </p:txBody>
      </p:sp>
      <p:pic>
        <p:nvPicPr>
          <p:cNvPr id="10" name="Picture 9" descr="A picture containing coin, ruler, indoor, silver&#10;&#10;Description automatically generated">
            <a:extLst>
              <a:ext uri="{FF2B5EF4-FFF2-40B4-BE49-F238E27FC236}">
                <a16:creationId xmlns:a16="http://schemas.microsoft.com/office/drawing/2014/main" id="{4145DE5E-6E0B-BB39-5616-C7BFA5E1A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6748" y="1633850"/>
            <a:ext cx="2841910" cy="21328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D744302-D2B6-8FB1-08B0-CC53089C5A64}"/>
              </a:ext>
            </a:extLst>
          </p:cNvPr>
          <p:cNvSpPr txBox="1"/>
          <p:nvPr/>
        </p:nvSpPr>
        <p:spPr>
          <a:xfrm>
            <a:off x="6398180" y="4015668"/>
            <a:ext cx="21498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kern="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Fig : AD8232 Module </a:t>
            </a:r>
            <a:r>
              <a:rPr lang="en-GB" sz="1200" kern="0" baseline="-250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</a:t>
            </a:r>
            <a:r>
              <a:rPr lang="en-GB" sz="1200" u="sng" kern="0" baseline="-250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Source</a:t>
            </a:r>
            <a:r>
              <a:rPr lang="en-GB" sz="1200" u="sng" kern="0" baseline="-250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4DCF4A-5B1D-ECCC-7C2C-88D378C22957}"/>
              </a:ext>
            </a:extLst>
          </p:cNvPr>
          <p:cNvSpPr txBox="1"/>
          <p:nvPr/>
        </p:nvSpPr>
        <p:spPr>
          <a:xfrm>
            <a:off x="9148550" y="3945668"/>
            <a:ext cx="32390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kern="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Fig : Long Flex Sensor </a:t>
            </a:r>
            <a:r>
              <a:rPr lang="en-GB" sz="1200" kern="0" baseline="-250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</a:t>
            </a:r>
            <a:r>
              <a:rPr lang="en-GB" sz="1200" u="sng" kern="0" baseline="-250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source</a:t>
            </a:r>
            <a:r>
              <a:rPr lang="en-GB" sz="1200" kern="0" baseline="-250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77167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EA767-A455-7094-F808-C45F16FEB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Environmental Parameter Monitoring Unit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02E6D-933C-35E2-061D-2045C2A13EF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This unit contains two sensors:</a:t>
            </a:r>
          </a:p>
          <a:p>
            <a:pPr marL="342900" indent="-342900">
              <a:buAutoNum type="arabicPeriod"/>
            </a:pPr>
            <a:r>
              <a:rPr lang="en-GB" dirty="0"/>
              <a:t>HTU21D-F Temperature and Humidity Sensor</a:t>
            </a:r>
          </a:p>
          <a:p>
            <a:pPr marL="342900" indent="-342900">
              <a:buAutoNum type="arabicPeriod"/>
            </a:pPr>
            <a:r>
              <a:rPr lang="en-GB" dirty="0"/>
              <a:t>MQ-2 Gas Sensor</a:t>
            </a:r>
          </a:p>
        </p:txBody>
      </p:sp>
      <p:pic>
        <p:nvPicPr>
          <p:cNvPr id="5" name="Picture 4" descr="A picture containing electronic engineering, electronic component, electronics, circuit component&#10;&#10;Description automatically generated">
            <a:extLst>
              <a:ext uri="{FF2B5EF4-FFF2-40B4-BE49-F238E27FC236}">
                <a16:creationId xmlns:a16="http://schemas.microsoft.com/office/drawing/2014/main" id="{DA66B60D-61FF-EEFF-1936-B69796F1BE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826" y="895131"/>
            <a:ext cx="3253371" cy="2405862"/>
          </a:xfrm>
          <a:prstGeom prst="rect">
            <a:avLst/>
          </a:prstGeom>
        </p:spPr>
      </p:pic>
      <p:pic>
        <p:nvPicPr>
          <p:cNvPr id="6" name="Picture 5" descr="A close up of a device&#10;&#10;Description automatically generated with low confidence">
            <a:extLst>
              <a:ext uri="{FF2B5EF4-FFF2-40B4-BE49-F238E27FC236}">
                <a16:creationId xmlns:a16="http://schemas.microsoft.com/office/drawing/2014/main" id="{4E194FF7-B0E0-299F-04BD-FE8BE30B20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176" y="3680127"/>
            <a:ext cx="1324840" cy="2027421"/>
          </a:xfrm>
          <a:prstGeom prst="rect">
            <a:avLst/>
          </a:prstGeom>
        </p:spPr>
      </p:pic>
      <p:pic>
        <p:nvPicPr>
          <p:cNvPr id="7" name="Picture 6" descr="A picture containing circuit, electronic engineering, electronics, electronic component&#10;&#10;Description automatically generated">
            <a:extLst>
              <a:ext uri="{FF2B5EF4-FFF2-40B4-BE49-F238E27FC236}">
                <a16:creationId xmlns:a16="http://schemas.microsoft.com/office/drawing/2014/main" id="{81BA3009-177A-827D-1B76-D5AEB9995D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036" y="3680127"/>
            <a:ext cx="1214882" cy="20274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B3AAEE-B106-1739-B487-B5836CB24A9A}"/>
              </a:ext>
            </a:extLst>
          </p:cNvPr>
          <p:cNvSpPr txBox="1"/>
          <p:nvPr/>
        </p:nvSpPr>
        <p:spPr>
          <a:xfrm>
            <a:off x="5362662" y="5663996"/>
            <a:ext cx="3253371" cy="409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 : MQ-2 Sensor Front &amp; Back Side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FEEC27-C014-756F-8509-107B15F7F5E3}"/>
              </a:ext>
            </a:extLst>
          </p:cNvPr>
          <p:cNvSpPr txBox="1"/>
          <p:nvPr/>
        </p:nvSpPr>
        <p:spPr>
          <a:xfrm>
            <a:off x="4740321" y="3306484"/>
            <a:ext cx="4644789" cy="2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 : HTU21D-F Temperature and Humidity Sensor</a:t>
            </a:r>
            <a:r>
              <a:rPr lang="en-GB" sz="1200" baseline="-250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GB" sz="1200" u="sng" baseline="-250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Source</a:t>
            </a:r>
            <a:r>
              <a:rPr lang="en-GB" sz="1200" baseline="-250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324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68D6-4E5A-5F31-21EC-B77BAC24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Central Processing Unit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476B6C-ADCD-BC21-F6F3-6CA363CB1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/>
              <a:t>For processing the output data from the sensor we have utilize Arduino Mega 2560 MCU.</a:t>
            </a:r>
            <a:endParaRPr lang="en-GB" dirty="0"/>
          </a:p>
        </p:txBody>
      </p:sp>
      <p:pic>
        <p:nvPicPr>
          <p:cNvPr id="5" name="Picture 4" descr="A picture containing electronics, electronic component, circuit component, passive circuit component&#10;&#10;Description automatically generated">
            <a:extLst>
              <a:ext uri="{FF2B5EF4-FFF2-40B4-BE49-F238E27FC236}">
                <a16:creationId xmlns:a16="http://schemas.microsoft.com/office/drawing/2014/main" id="{245555FF-C778-E4ED-0B07-9094DC251E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915" y="1118646"/>
            <a:ext cx="5226069" cy="391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52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1222-C8C7-B6AA-16E8-FB60DDE6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Monitoring Connectivity&amp; Notification unit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9AB3CE-EE52-92FF-8EFC-E6CA692E7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visualizing the output data from the sensor we have used Adafruit 3.5’’ (320x480) </a:t>
            </a:r>
            <a:r>
              <a:rPr lang="en-GB" dirty="0" err="1"/>
              <a:t>color</a:t>
            </a:r>
            <a:r>
              <a:rPr lang="en-GB" dirty="0"/>
              <a:t> TFT LCD.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text based notification and connectivity we have used SIM900 GSM/GPRS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sound based alert we have used a simple buzzer.</a:t>
            </a:r>
          </a:p>
        </p:txBody>
      </p:sp>
      <p:pic>
        <p:nvPicPr>
          <p:cNvPr id="5" name="Picture 4" descr="A close-up of a blue circuit board&#10;&#10;Description automatically generated with low confidence">
            <a:extLst>
              <a:ext uri="{FF2B5EF4-FFF2-40B4-BE49-F238E27FC236}">
                <a16:creationId xmlns:a16="http://schemas.microsoft.com/office/drawing/2014/main" id="{F1B9002E-52DD-151F-0E77-D2779E77F1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401" y="1725561"/>
            <a:ext cx="3282976" cy="3282976"/>
          </a:xfrm>
          <a:prstGeom prst="rect">
            <a:avLst/>
          </a:prstGeom>
        </p:spPr>
      </p:pic>
      <p:pic>
        <p:nvPicPr>
          <p:cNvPr id="6" name="Picture 5" descr="A picture containing rectangle, screenshot, electronics, frame&#10;&#10;Description automatically generated">
            <a:extLst>
              <a:ext uri="{FF2B5EF4-FFF2-40B4-BE49-F238E27FC236}">
                <a16:creationId xmlns:a16="http://schemas.microsoft.com/office/drawing/2014/main" id="{7BD7BEBD-BC41-9D88-0609-A6727FCFFD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877" y="2247926"/>
            <a:ext cx="2914689" cy="22392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2C4E96-DC66-9B2F-8553-9FA670D86CB5}"/>
              </a:ext>
            </a:extLst>
          </p:cNvPr>
          <p:cNvSpPr txBox="1"/>
          <p:nvPr/>
        </p:nvSpPr>
        <p:spPr>
          <a:xfrm>
            <a:off x="7097328" y="4869617"/>
            <a:ext cx="4521565" cy="4788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Fig: Adafruit 3.5" (320x480) TFT LCD Display Breakout Board.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25668D-8305-524B-1DD6-427158A900D4}"/>
              </a:ext>
            </a:extLst>
          </p:cNvPr>
          <p:cNvSpPr txBox="1"/>
          <p:nvPr/>
        </p:nvSpPr>
        <p:spPr>
          <a:xfrm>
            <a:off x="2833889" y="4928314"/>
            <a:ext cx="6096000" cy="2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 4.6a: SIM900A GSM/GPRS Module (</a:t>
            </a:r>
            <a:r>
              <a:rPr lang="en-GB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Source</a:t>
            </a:r>
            <a:r>
              <a:rPr lang="en-GB" sz="1200" dirty="0">
                <a:solidFill>
                  <a:srgbClr val="1F202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52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2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5317B-6A7E-FA9F-1561-8C95B68A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2" y="870596"/>
            <a:ext cx="4887382" cy="3747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Working principle</a:t>
            </a:r>
          </a:p>
        </p:txBody>
      </p:sp>
      <p:cxnSp>
        <p:nvCxnSpPr>
          <p:cNvPr id="33" name="Straight Connector 2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icture containing text, screenshot, font, diagram&#10;&#10;Description automatically generated">
            <a:extLst>
              <a:ext uri="{FF2B5EF4-FFF2-40B4-BE49-F238E27FC236}">
                <a16:creationId xmlns:a16="http://schemas.microsoft.com/office/drawing/2014/main" id="{B22E0B25-330D-85D9-5406-DBDE73320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428" y="1066800"/>
            <a:ext cx="4559043" cy="4724398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3742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_2SEEDS">
      <a:dk1>
        <a:srgbClr val="000000"/>
      </a:dk1>
      <a:lt1>
        <a:srgbClr val="FFFFFF"/>
      </a:lt1>
      <a:dk2>
        <a:srgbClr val="22363C"/>
      </a:dk2>
      <a:lt2>
        <a:srgbClr val="E2E6E8"/>
      </a:lt2>
      <a:accent1>
        <a:srgbClr val="C18C78"/>
      </a:accent1>
      <a:accent2>
        <a:srgbClr val="CC9099"/>
      </a:accent2>
      <a:accent3>
        <a:srgbClr val="B19F77"/>
      </a:accent3>
      <a:accent4>
        <a:srgbClr val="6DAFA2"/>
      </a:accent4>
      <a:accent5>
        <a:srgbClr val="70ACBC"/>
      </a:accent5>
      <a:accent6>
        <a:srgbClr val="7893C1"/>
      </a:accent6>
      <a:hlink>
        <a:srgbClr val="5E8A9B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437</Words>
  <Application>Microsoft Office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Calisto MT</vt:lpstr>
      <vt:lpstr>Palatino Linotype</vt:lpstr>
      <vt:lpstr>Univers Condensed</vt:lpstr>
      <vt:lpstr>ChronicleVTI</vt:lpstr>
      <vt:lpstr>ECE-GY-9953: Advanced Project I   Project Name: A Noble Approach To Detect Sudden Infant Death Syndrome (SIDS) And Monitor Environmental Parameters  Submitted To: Professor Ivan Selesnick Submitted By: Abrar Fahim NetID: af4175 semester: spring 2023 </vt:lpstr>
      <vt:lpstr>What is sids?</vt:lpstr>
      <vt:lpstr>Motivation behind the project</vt:lpstr>
      <vt:lpstr>Project overview</vt:lpstr>
      <vt:lpstr>Breathing Cycle monitoring Unit</vt:lpstr>
      <vt:lpstr>Environmental Parameter Monitoring Unit</vt:lpstr>
      <vt:lpstr>Central Processing Unit</vt:lpstr>
      <vt:lpstr>Monitoring Connectivity&amp; Notification unit</vt:lpstr>
      <vt:lpstr>Working principle</vt:lpstr>
      <vt:lpstr>Actual circuitry and display</vt:lpstr>
      <vt:lpstr>Short System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ECE-GY-9953: Advanced Project I   Project Name: A Noble Approach To Detect Sudden Infant Death Syndrome (SIDS) And Monitor Environmental Parameters  Submitted To: Professor Ivan Selesnick Submitted By: Abrar Fahim NetID: af4175 semester: spring 2023</dc:title>
  <dc:creator>Abrar Fahim</dc:creator>
  <cp:lastModifiedBy>Abrar Fahim</cp:lastModifiedBy>
  <cp:revision>2</cp:revision>
  <dcterms:created xsi:type="dcterms:W3CDTF">2023-05-23T21:39:03Z</dcterms:created>
  <dcterms:modified xsi:type="dcterms:W3CDTF">2023-05-23T23:08:11Z</dcterms:modified>
</cp:coreProperties>
</file>

<file path=docProps/thumbnail.jpeg>
</file>